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73" r:id="rId5"/>
    <p:sldId id="274" r:id="rId6"/>
    <p:sldId id="258" r:id="rId7"/>
    <p:sldId id="279" r:id="rId8"/>
    <p:sldId id="260" r:id="rId9"/>
    <p:sldId id="261" r:id="rId10"/>
    <p:sldId id="276" r:id="rId11"/>
    <p:sldId id="262" r:id="rId12"/>
    <p:sldId id="263" r:id="rId13"/>
    <p:sldId id="264" r:id="rId14"/>
    <p:sldId id="265" r:id="rId15"/>
    <p:sldId id="269" r:id="rId16"/>
    <p:sldId id="277" r:id="rId17"/>
    <p:sldId id="267" r:id="rId18"/>
    <p:sldId id="268" r:id="rId19"/>
    <p:sldId id="270" r:id="rId20"/>
    <p:sldId id="271" r:id="rId21"/>
    <p:sldId id="272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2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5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81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8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8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9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2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12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6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3E4A-BC1B-4BAB-B034-4988B3548934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9C1F-DA54-4AF6-8D4A-B500FACD5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1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.png"/><Relationship Id="rId4" Type="http://schemas.openxmlformats.org/officeDocument/2006/relationships/hyperlink" Target="http://elearn.cit.edu.au/course/view.php?id=128207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Information Article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76288" y="4953044"/>
            <a:ext cx="5157216" cy="1655762"/>
          </a:xfrm>
        </p:spPr>
        <p:txBody>
          <a:bodyPr/>
          <a:lstStyle/>
          <a:p>
            <a:r>
              <a:rPr lang="en-US" dirty="0">
                <a:hlinkClick r:id="rId4"/>
              </a:rPr>
              <a:t>APPLICATION TESTING AND </a:t>
            </a:r>
            <a:r>
              <a:rPr lang="en-US" dirty="0" smtClean="0">
                <a:hlinkClick r:id="rId4"/>
              </a:rPr>
              <a:t>METRIC</a:t>
            </a:r>
            <a:endParaRPr lang="en-US" dirty="0" smtClean="0"/>
          </a:p>
          <a:p>
            <a:r>
              <a:rPr lang="en-US" dirty="0" smtClean="0"/>
              <a:t>Teacher: Donald Coutts </a:t>
            </a:r>
          </a:p>
          <a:p>
            <a:r>
              <a:rPr lang="en-US" dirty="0" smtClean="0"/>
              <a:t>Student : Kitman </a:t>
            </a:r>
            <a:r>
              <a:rPr lang="en-US" dirty="0" err="1" smtClean="0"/>
              <a:t>yiu</a:t>
            </a:r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898" y="59992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</a:t>
            </a:r>
            <a:r>
              <a:rPr lang="en-US" dirty="0" smtClean="0"/>
              <a:t>WUP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Save user’s time by making everything clear, easy and accessible.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Increase satisfaction from the website experience and prevent negative response.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5872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USABILITY MEANS…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WEB APPLICATIONS SHOULD EXPLAIN THEMSELVES.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DON’T MAKE ME THINK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DON’T WASTE MY TIME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USERS STILL CLING TO THEIR BACK BUTTONS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WE’RE CREATURES OF HABIT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NO TIME FOR SMALL TALK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DON’T LOSE SEARCH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WE FORM MENTAL SITE-MAPS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MAKE IT EASY TO GO HOME</a:t>
            </a: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2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Visibility of system status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Match between system and the real world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User control and freedom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Consistency and standards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Error prevention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Recognition rather than recall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Flexibility and efficiency of use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Aesthetic and minimalist design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Help users recognize, diagnose, and recover from errors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Help and documentation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980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 2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Hallway testing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Remote Usability Testing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Expert review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Automated expert review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A/B testing</a:t>
            </a: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5872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0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example of apply to game</a:t>
            </a:r>
            <a:endParaRPr lang="en-US" dirty="0"/>
          </a:p>
        </p:txBody>
      </p:sp>
      <p:pic>
        <p:nvPicPr>
          <p:cNvPr id="4" name="內容版面配置區 3" descr="C:\Users\Kitman\Google Drive\School\==CIT==\2015_Application Testing &amp; Metrics\Assigment 2\Pictures\wowscrnshot101407130246ml3.jpg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124" y="59497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6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Z:\Capture10.png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434" y="1825625"/>
            <a:ext cx="721913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989" y="59827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4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 and Game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 </a:t>
            </a:r>
            <a:r>
              <a:rPr lang="en-US" b="1" dirty="0" smtClean="0"/>
              <a:t>comprehensiveness</a:t>
            </a:r>
            <a:r>
              <a:rPr lang="en-US" b="1" dirty="0"/>
              <a:t>, usability, relevance and query performance</a:t>
            </a:r>
            <a:endParaRPr lang="en-US" dirty="0"/>
          </a:p>
          <a:p>
            <a:r>
              <a:rPr lang="en-US" b="1" dirty="0" smtClean="0"/>
              <a:t>comprehensiveness </a:t>
            </a:r>
            <a:r>
              <a:rPr lang="en-US" b="1" dirty="0"/>
              <a:t>information</a:t>
            </a:r>
            <a:r>
              <a:rPr lang="en-US" dirty="0"/>
              <a:t> (</a:t>
            </a:r>
            <a:r>
              <a:rPr lang="en-US" dirty="0" err="1"/>
              <a:t>eg</a:t>
            </a:r>
            <a:r>
              <a:rPr lang="en-US" dirty="0"/>
              <a:t>: enemy health, teammate’s health, chatting information …..  )</a:t>
            </a:r>
          </a:p>
          <a:p>
            <a:r>
              <a:rPr lang="en-US" b="1" dirty="0" smtClean="0"/>
              <a:t>usability </a:t>
            </a:r>
            <a:r>
              <a:rPr lang="en-US" b="1" dirty="0"/>
              <a:t>information, </a:t>
            </a:r>
            <a:r>
              <a:rPr lang="en-US" dirty="0"/>
              <a:t>because some of the information are unless for example: other teammates health is unless in a battle </a:t>
            </a:r>
          </a:p>
          <a:p>
            <a:r>
              <a:rPr lang="en-US" b="1" dirty="0" smtClean="0"/>
              <a:t>relevance </a:t>
            </a:r>
            <a:r>
              <a:rPr lang="en-US" b="1" dirty="0"/>
              <a:t>information</a:t>
            </a:r>
            <a:r>
              <a:rPr lang="en-US" dirty="0"/>
              <a:t> as a beginner there is no way to know what information are useful and what are not</a:t>
            </a:r>
          </a:p>
          <a:p>
            <a:r>
              <a:rPr lang="en-US" b="1" dirty="0" smtClean="0"/>
              <a:t>query </a:t>
            </a:r>
            <a:r>
              <a:rPr lang="en-US" b="1" dirty="0"/>
              <a:t>performance</a:t>
            </a:r>
            <a:r>
              <a:rPr lang="en-US" dirty="0"/>
              <a:t> it is terrible, because there are too much information, which even the information are overlapped in the game.</a:t>
            </a:r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59415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WUP and Game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1196912"/>
              </p:ext>
            </p:extLst>
          </p:nvPr>
        </p:nvGraphicFramePr>
        <p:xfrm>
          <a:off x="1030776" y="1546168"/>
          <a:ext cx="10075028" cy="39069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8757"/>
                <a:gridCol w="2518757"/>
                <a:gridCol w="2518757"/>
                <a:gridCol w="2518757"/>
              </a:tblGrid>
              <a:tr h="783350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USABILITY MEANS…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WEB APPLICATIONS SHOULD EXPLAIN THEMSELVES.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DON’T MAKE ME THINK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DON’T WASTE MY TIME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</a:tr>
              <a:tr h="1299071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This can same to same.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Player should after clicking all the action the player should know what they are doing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Players don’t want to think where the buttons , so limit maybe 3 click to the task we be good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Always allow people to find information easily of they forget some stuff</a:t>
                      </a:r>
                      <a:endParaRPr lang="en-US" sz="100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</a:tr>
              <a:tr h="525489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WE’RE CREATURES OF HABIT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DON’T LOSE SEARCH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WE FORM MENTAL SITE-MAPS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MAKE IT EASY TO GO HOME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</a:tr>
              <a:tr h="1299071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We</a:t>
                      </a:r>
                      <a:r>
                        <a:rPr lang="en-US" sz="1100" baseline="0" dirty="0" smtClean="0">
                          <a:effectLst/>
                        </a:rPr>
                        <a:t> make things that the user can use it again and again so it will be a habit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It should allow us easily switch between the game scene and the menu scene</a:t>
                      </a:r>
                      <a:endParaRPr lang="en-US" sz="100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0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User</a:t>
                      </a:r>
                      <a:r>
                        <a:rPr lang="en-US" sz="1100" baseline="0" dirty="0" smtClean="0">
                          <a:effectLst/>
                        </a:rPr>
                        <a:t> can remember after clicking a button where does it go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The user should be able to go back to the main menu easily by clicking not more than 2 buttons 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428667"/>
              </p:ext>
            </p:extLst>
          </p:nvPr>
        </p:nvGraphicFramePr>
        <p:xfrm>
          <a:off x="971354" y="5774724"/>
          <a:ext cx="10051472" cy="8320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25736"/>
                <a:gridCol w="5025736"/>
              </a:tblGrid>
              <a:tr h="444844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USERS STILL CLING TO THEIR BACK BUTTONS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 TIME FOR SMALL TALK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</a:tr>
              <a:tr h="387178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 back button in game 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Different players and different game have different task some case there need to be a small talk about the game. 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1" y="90100"/>
            <a:ext cx="45308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Microsoft JhengHei UI" panose="020B0604030504040204" pitchFamily="34" charset="-120"/>
              </a:rPr>
              <a:t>Following by the </a:t>
            </a:r>
            <a:r>
              <a:rPr kumimoji="0" lang="en-US" altLang="ja-JP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Microsoft JhengHei UI" panose="020B0604030504040204" pitchFamily="34" charset="-120"/>
              </a:rPr>
              <a:t>rules</a:t>
            </a:r>
            <a:r>
              <a:rPr kumimoji="0" lang="en-US" altLang="ja-JP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Microsoft JhengHei UI" panose="020B0604030504040204" pitchFamily="34" charset="-120"/>
              </a:rPr>
              <a:t> from </a:t>
            </a:r>
            <a:r>
              <a:rPr kumimoji="0" lang="en-US" altLang="ja-JP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  <a:cs typeface="Microsoft JhengHei UI" panose="020B0604030504040204" pitchFamily="34" charset="-120"/>
              </a:rPr>
              <a:t>Steve Krug’s</a:t>
            </a:r>
            <a:r>
              <a:rPr kumimoji="0" lang="en-US" altLang="ja-JP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Microsoft JhengHei UI" panose="020B0604030504040204" pitchFamily="34" charset="-120"/>
              </a:rPr>
              <a:t> these </a:t>
            </a:r>
            <a:r>
              <a:rPr kumimoji="0" lang="en-US" altLang="ja-JP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Microsoft JhengHei UI" panose="020B0604030504040204" pitchFamily="34" charset="-120"/>
              </a:rPr>
              <a:t>rules</a:t>
            </a:r>
            <a:endParaRPr kumimoji="0" lang="en-US" altLang="ja-JP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59580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WUP and Game</a:t>
            </a:r>
            <a:endParaRPr 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288436"/>
              </p:ext>
            </p:extLst>
          </p:nvPr>
        </p:nvGraphicFramePr>
        <p:xfrm>
          <a:off x="714894" y="1479664"/>
          <a:ext cx="10638906" cy="50375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46302"/>
                <a:gridCol w="3546302"/>
                <a:gridCol w="3546302"/>
              </a:tblGrid>
              <a:tr h="244243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Visibility of system status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User Control and freedom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Consistency and standards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895558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User should be able to </a:t>
                      </a:r>
                      <a:r>
                        <a:rPr lang="en-US" sz="800" dirty="0" smtClean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Microsoft JhengHei UI" panose="020B0604030504040204" pitchFamily="34" charset="-120"/>
                        </a:rPr>
                        <a:t>recognize </a:t>
                      </a:r>
                      <a:r>
                        <a:rPr lang="en-US" sz="800" dirty="0" smtClean="0">
                          <a:effectLst/>
                        </a:rPr>
                        <a:t>what </a:t>
                      </a:r>
                      <a:r>
                        <a:rPr lang="en-US" sz="800" dirty="0">
                          <a:effectLst/>
                        </a:rPr>
                        <a:t>buttons are able to click and what are not </a:t>
                      </a: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The system should have different images after the button is click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If the user click open some panel there are a X button of the right hand side of the Conner</a:t>
                      </a:r>
                      <a:r>
                        <a:rPr lang="en-US" sz="800">
                          <a:effectLst/>
                        </a:rPr>
                        <a:t> to close the window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Symbols should related to the image that what action they are doing.</a:t>
                      </a:r>
                      <a:r>
                        <a:rPr lang="en-US" sz="800">
                          <a:effectLst/>
                        </a:rPr>
                        <a:t> 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244243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Error prevention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Recognition rather than recall: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Asthetic and minimalist design 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1099094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This rule can be … in game , since pressing the wrong button doesn’t effect a lot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smtClean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  <a:cs typeface="Microsoft JhengHei UI" panose="020B0604030504040204" pitchFamily="34" charset="-120"/>
                        </a:rPr>
                        <a:t>Once you look at image the player should already recognize what is it about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Only shows the information are need in the game</a:t>
                      </a:r>
                      <a:endParaRPr lang="en-US" sz="800">
                        <a:effectLst/>
                      </a:endParaRPr>
                    </a:p>
                    <a:p>
                      <a:pPr marL="45720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</a:t>
                      </a:r>
                      <a:endParaRPr lang="en-US" sz="8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The most important information should be bigger and the less important information should be smaller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244243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Help users recongnize , and recover from errrors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Help and documentation: 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Match between system and the real world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169952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 dirty="0">
                          <a:effectLst/>
                        </a:rPr>
                        <a:t>After the user click the wrong button it should allow us to go to a panel which allow us to click the right </a:t>
                      </a:r>
                      <a:r>
                        <a:rPr lang="en-US" sz="900" dirty="0" smtClean="0">
                          <a:effectLst/>
                        </a:rPr>
                        <a:t>button</a:t>
                      </a:r>
                      <a:r>
                        <a:rPr lang="en-US" sz="800" dirty="0" smtClean="0">
                          <a:effectLst/>
                        </a:rPr>
                        <a:t> 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If there are more than 15 buttons that the user will always click , they should create an online document</a:t>
                      </a:r>
                      <a:endParaRPr lang="en-US" sz="800">
                        <a:effectLst/>
                      </a:endParaRPr>
                    </a:p>
                    <a:p>
                      <a:pPr marL="22860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8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Game tutorials should be showed up in the game menu which </a:t>
                      </a:r>
                      <a:endParaRPr lang="en-US" sz="800">
                        <a:effectLst/>
                      </a:endParaRPr>
                    </a:p>
                    <a:p>
                      <a:pPr marL="45720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8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Tutorials can be either No tips , one tips, and always have tips</a:t>
                      </a:r>
                      <a:endParaRPr lang="en-US" sz="80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The words in the game should matches the game which are similar to other type of games </a:t>
                      </a:r>
                      <a:endParaRPr lang="en-US" sz="80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8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User should know what state are they in (eg : battle state , idle state)</a:t>
                      </a:r>
                      <a:endParaRPr lang="en-US" sz="800">
                        <a:effectLst/>
                      </a:endParaRPr>
                    </a:p>
                    <a:p>
                      <a:pPr marL="45720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8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If no similar game was exists, make sure user can understand the word by doing a action. </a:t>
                      </a:r>
                      <a:endParaRPr lang="en-US" sz="800">
                        <a:effectLst/>
                      </a:endParaRPr>
                    </a:p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244243"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Flexibility and efficiency of use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  <a:tr h="36636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900">
                          <a:effectLst/>
                        </a:rPr>
                        <a:t>The game should both have shortcuts and buttons </a:t>
                      </a:r>
                      <a:endParaRPr lang="en-US" sz="80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  <a:cs typeface="Microsoft JhengHei UI" panose="020B0604030504040204" pitchFamily="34" charset="-120"/>
                      </a:endParaRPr>
                    </a:p>
                  </a:txBody>
                  <a:tcPr marL="52743" marR="52743" marT="0" marB="0"/>
                </a:tc>
              </a:tr>
            </a:tbl>
          </a:graphicData>
        </a:graphic>
      </p:graphicFrame>
      <p:pic>
        <p:nvPicPr>
          <p:cNvPr id="3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980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9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Redesign</a:t>
            </a: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</p:txBody>
      </p:sp>
      <p:pic>
        <p:nvPicPr>
          <p:cNvPr id="4" name="圖片 3" descr="C:\Users\Kitman\Google Drive\School\==CIT==\2015_Application Testing &amp; Metrics\Assigment 2\Pictures\3043601569_29dc6fdec5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95" y="1640204"/>
            <a:ext cx="8628609" cy="477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853" y="60074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4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Hallway testing</a:t>
            </a:r>
            <a:r>
              <a:rPr lang="en-US" dirty="0"/>
              <a:t> </a:t>
            </a:r>
          </a:p>
          <a:p>
            <a:pPr lvl="0"/>
            <a:r>
              <a:rPr lang="en-US" b="1" dirty="0"/>
              <a:t>Remote Usability Testing</a:t>
            </a:r>
            <a:endParaRPr lang="en-US" dirty="0"/>
          </a:p>
          <a:p>
            <a:pPr lvl="0"/>
            <a:r>
              <a:rPr lang="en-US" b="1" dirty="0"/>
              <a:t>Expert review</a:t>
            </a:r>
            <a:endParaRPr lang="en-US" dirty="0"/>
          </a:p>
          <a:p>
            <a:pPr lvl="0"/>
            <a:r>
              <a:rPr lang="en-US" b="1" dirty="0"/>
              <a:t>Automated expert review</a:t>
            </a:r>
            <a:endParaRPr lang="en-US" dirty="0"/>
          </a:p>
          <a:p>
            <a:pPr lvl="0"/>
            <a:r>
              <a:rPr lang="en-US" b="1" dirty="0"/>
              <a:t>A/B testing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843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7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We can apply some WUP to game </a:t>
            </a:r>
          </a:p>
          <a:p>
            <a:r>
              <a:rPr lang="en-US" dirty="0" smtClean="0"/>
              <a:t>We can apply some IA to game </a:t>
            </a:r>
          </a:p>
          <a:p>
            <a:r>
              <a:rPr lang="en-US" dirty="0" smtClean="0"/>
              <a:t>Need more research</a:t>
            </a:r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980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1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84340" y="3256606"/>
            <a:ext cx="4961464" cy="1325563"/>
          </a:xfrm>
        </p:spPr>
        <p:txBody>
          <a:bodyPr/>
          <a:lstStyle/>
          <a:p>
            <a:r>
              <a:rPr lang="en-US" dirty="0"/>
              <a:t>End</a:t>
            </a:r>
            <a:br>
              <a:rPr lang="en-US" dirty="0"/>
            </a:b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07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8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			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Different IS and IT</a:t>
            </a:r>
          </a:p>
          <a:p>
            <a:pPr lvl="0" fontAlgn="base"/>
            <a:r>
              <a:rPr lang="en-US" dirty="0"/>
              <a:t>The structural design of shared information environments.</a:t>
            </a:r>
          </a:p>
          <a:p>
            <a:pPr lvl="0" fontAlgn="base"/>
            <a:r>
              <a:rPr lang="en-US" dirty="0"/>
              <a:t>The art and science of organizing and labeling web sites, intranets, online communities, and software to support </a:t>
            </a:r>
            <a:r>
              <a:rPr lang="en-US" dirty="0" err="1"/>
              <a:t>findability</a:t>
            </a:r>
            <a:r>
              <a:rPr lang="en-US" dirty="0"/>
              <a:t> and usability.</a:t>
            </a:r>
          </a:p>
          <a:p>
            <a:pPr lvl="0" fontAlgn="base"/>
            <a:r>
              <a:rPr lang="en-US" dirty="0"/>
              <a:t>An emerging community of practice focused on bringing principles of design and architecture to the digital landscape.</a:t>
            </a:r>
          </a:p>
          <a:p>
            <a:pPr lvl="0" fontAlgn="base"/>
            <a:r>
              <a:rPr lang="en-US" dirty="0"/>
              <a:t>The combination of organization, labeling, search and navigation systems within websites and intranets.</a:t>
            </a:r>
          </a:p>
          <a:p>
            <a:pPr lvl="0" fontAlgn="base"/>
            <a:r>
              <a:rPr lang="en-US" dirty="0"/>
              <a:t>Extracting required parameters/data of Engineering Designs in the process of creating a knowledge-based linking different systems and standards.</a:t>
            </a:r>
          </a:p>
          <a:p>
            <a:endParaRPr lang="en-US" dirty="0" smtClean="0"/>
          </a:p>
          <a:p>
            <a:r>
              <a:rPr lang="en-US" dirty="0" smtClean="0"/>
              <a:t>Hard </a:t>
            </a:r>
          </a:p>
          <a:p>
            <a:endParaRPr lang="en-US" dirty="0" smtClean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733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4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 Purpose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Usability</a:t>
            </a:r>
          </a:p>
          <a:p>
            <a:pPr lvl="0"/>
            <a:r>
              <a:rPr lang="en-US" b="1" i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Comprehensiveness 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lvl="0"/>
            <a:r>
              <a:rPr lang="en-US" b="1" i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Relevance</a:t>
            </a: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Query performance</a:t>
            </a:r>
          </a:p>
        </p:txBody>
      </p:sp>
      <p:pic>
        <p:nvPicPr>
          <p:cNvPr id="4" name="內容版面配置區 19" descr="C:\Users\Kitman\Desktop\Capture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075" y="1279458"/>
            <a:ext cx="7173248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703" y="5872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7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20" name="內容版面配置區 19" descr="C:\Users\Kitman\Desktop\Capture.PNG"/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45" y="1941513"/>
            <a:ext cx="5799438" cy="347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內容版面配置區 4" descr="C:\Users\Kitman\Desktop\Capture2.PN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51" y="2118527"/>
            <a:ext cx="5769986" cy="36150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橢圓 2"/>
          <p:cNvSpPr/>
          <p:nvPr/>
        </p:nvSpPr>
        <p:spPr>
          <a:xfrm>
            <a:off x="4934466" y="5016843"/>
            <a:ext cx="1186248" cy="469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6163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6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Organization System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Labeling Systems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Navigation Systems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Search </a:t>
            </a:r>
            <a:r>
              <a:rPr lang="en-US" b="1" i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Systems</a:t>
            </a:r>
          </a:p>
          <a:p>
            <a:pPr marL="0" lvl="0" indent="0">
              <a:buNone/>
            </a:pPr>
            <a:endParaRPr lang="en-US" b="1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b="1" i="1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Venn </a:t>
            </a:r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diagram.</a:t>
            </a:r>
          </a:p>
          <a:p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Context</a:t>
            </a:r>
          </a:p>
          <a:p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Content</a:t>
            </a:r>
          </a:p>
          <a:p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Users</a:t>
            </a:r>
          </a:p>
          <a:p>
            <a:endParaRPr lang="en-US" dirty="0"/>
          </a:p>
        </p:txBody>
      </p:sp>
      <p:pic>
        <p:nvPicPr>
          <p:cNvPr id="13" name="圖片 12" descr="C:\Users\Kitman\Google Drive\School\==CIT==\2015_Application Testing &amp; Metrics\Assigment 2\Pictures\ia.gi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97" y="4160109"/>
            <a:ext cx="2215292" cy="186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1292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0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Jesse James Garrett</a:t>
            </a:r>
            <a:r>
              <a:rPr lang="en-US" dirty="0"/>
              <a:t> in the </a:t>
            </a:r>
          </a:p>
          <a:p>
            <a:r>
              <a:rPr lang="en-US" dirty="0"/>
              <a:t>"</a:t>
            </a:r>
            <a:r>
              <a:rPr lang="en-US" b="1" dirty="0"/>
              <a:t>Elements of user experience: classification information about</a:t>
            </a:r>
          </a:p>
          <a:p>
            <a:r>
              <a:rPr lang="en-US" b="1" dirty="0"/>
              <a:t> the structure of the product user centered design</a:t>
            </a:r>
            <a:r>
              <a:rPr lang="en-US" dirty="0"/>
              <a:t>“</a:t>
            </a:r>
          </a:p>
          <a:p>
            <a:r>
              <a:rPr lang="en-US" dirty="0"/>
              <a:t> and notice the following structure</a:t>
            </a:r>
          </a:p>
          <a:p>
            <a:endParaRPr lang="en-US" dirty="0"/>
          </a:p>
        </p:txBody>
      </p:sp>
      <p:pic>
        <p:nvPicPr>
          <p:cNvPr id="8" name="圖片 18" descr="sequent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43914" y="5773138"/>
            <a:ext cx="17907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9" descr="hierarchic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411" y="4177357"/>
            <a:ext cx="16383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20" descr="matri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85" y="4001294"/>
            <a:ext cx="1231878" cy="9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21" descr="organi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585" y="5487388"/>
            <a:ext cx="8636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60815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0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 Usability Principle(WUP)</a:t>
            </a: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30" y="1825625"/>
            <a:ext cx="3546340" cy="4351338"/>
          </a:xfrm>
        </p:spPr>
      </p:pic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" y="60863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</a:t>
            </a:r>
            <a:r>
              <a:rPr lang="en-US" dirty="0" smtClean="0"/>
              <a:t>WUP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usability principles means: </a:t>
            </a:r>
          </a:p>
          <a:p>
            <a:r>
              <a:rPr lang="en-US" dirty="0"/>
              <a:t>Some rules that allow people to 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Learnability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Efficiency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Memorability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Errors</a:t>
            </a:r>
          </a:p>
          <a:p>
            <a:pPr lvl="0"/>
            <a:r>
              <a:rPr lang="en-US" b="1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Satisfaction</a:t>
            </a:r>
          </a:p>
          <a:p>
            <a:r>
              <a:rPr lang="en-US" dirty="0"/>
              <a:t>, in the web</a:t>
            </a:r>
          </a:p>
          <a:p>
            <a:endParaRPr lang="en-US" dirty="0"/>
          </a:p>
        </p:txBody>
      </p:sp>
      <p:pic>
        <p:nvPicPr>
          <p:cNvPr id="4" name="錄製的聲音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0815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769</Words>
  <Application>Microsoft Office PowerPoint</Application>
  <PresentationFormat>寬螢幕</PresentationFormat>
  <Paragraphs>165</Paragraphs>
  <Slides>22</Slides>
  <Notes>0</Notes>
  <HiddenSlides>0</HiddenSlides>
  <MMClips>22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Microsoft JhengHei UI</vt:lpstr>
      <vt:lpstr>ＭＳ Ｐゴシック</vt:lpstr>
      <vt:lpstr>新細明體</vt:lpstr>
      <vt:lpstr>Arial</vt:lpstr>
      <vt:lpstr>Arial Black</vt:lpstr>
      <vt:lpstr>Calibri</vt:lpstr>
      <vt:lpstr>Calibri Light</vt:lpstr>
      <vt:lpstr>Symbol</vt:lpstr>
      <vt:lpstr>Office 佈景主題</vt:lpstr>
      <vt:lpstr>Information Article</vt:lpstr>
      <vt:lpstr>History</vt:lpstr>
      <vt:lpstr>Definition    </vt:lpstr>
      <vt:lpstr>IA Purpose</vt:lpstr>
      <vt:lpstr>Examples</vt:lpstr>
      <vt:lpstr>Components</vt:lpstr>
      <vt:lpstr>Components</vt:lpstr>
      <vt:lpstr>Web Usability Principle(WUP)</vt:lpstr>
      <vt:lpstr>Definition of WUP</vt:lpstr>
      <vt:lpstr>Goal of WUP</vt:lpstr>
      <vt:lpstr>Components </vt:lpstr>
      <vt:lpstr>Components 1</vt:lpstr>
      <vt:lpstr>Components 2 </vt:lpstr>
      <vt:lpstr>A example of apply to game</vt:lpstr>
      <vt:lpstr>PowerPoint 簡報</vt:lpstr>
      <vt:lpstr>IA and Game</vt:lpstr>
      <vt:lpstr>WUP and Game</vt:lpstr>
      <vt:lpstr>WUP and Game</vt:lpstr>
      <vt:lpstr>Redesign</vt:lpstr>
      <vt:lpstr>Test</vt:lpstr>
      <vt:lpstr>Conclusion </vt:lpstr>
      <vt:lpstr>End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Article</dc:title>
  <dc:creator>kitman yiu</dc:creator>
  <cp:lastModifiedBy>Kitman</cp:lastModifiedBy>
  <cp:revision>29</cp:revision>
  <dcterms:created xsi:type="dcterms:W3CDTF">2015-03-19T03:47:40Z</dcterms:created>
  <dcterms:modified xsi:type="dcterms:W3CDTF">2015-03-22T00:08:58Z</dcterms:modified>
</cp:coreProperties>
</file>